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7" r:id="rId5"/>
  </p:sldIdLst>
  <p:sldSz cx="51206400" cy="288036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4" userDrawn="1">
          <p15:clr>
            <a:srgbClr val="A4A3A4"/>
          </p15:clr>
        </p15:guide>
        <p15:guide id="2" pos="162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Bouffler" initials="SB" lastIdx="3" clrIdx="0">
    <p:extLst>
      <p:ext uri="{19B8F6BF-5375-455C-9EA6-DF929625EA0E}">
        <p15:presenceInfo xmlns:p15="http://schemas.microsoft.com/office/powerpoint/2012/main" userId="S::Simon.Bouffler@ukhsa.gov.uk::c213b33a-e60e-4a01-b773-5dfd4564fb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67F00"/>
    <a:srgbClr val="FF9900"/>
    <a:srgbClr val="E0E080"/>
    <a:srgbClr val="D2ECEC"/>
    <a:srgbClr val="CCECFF"/>
    <a:srgbClr val="92DA8C"/>
    <a:srgbClr val="97D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57" autoAdjust="0"/>
    <p:restoredTop sz="94660"/>
  </p:normalViewPr>
  <p:slideViewPr>
    <p:cSldViewPr snapToGrid="0">
      <p:cViewPr>
        <p:scale>
          <a:sx n="50" d="100"/>
          <a:sy n="50" d="100"/>
        </p:scale>
        <p:origin x="-3691" y="-4601"/>
      </p:cViewPr>
      <p:guideLst>
        <p:guide orient="horz" pos="9074"/>
        <p:guide pos="162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2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2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0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7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8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6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0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0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10CD-6393-49D2-8E6D-D9BC9E0BBF96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3531-97F2-487E-8A9A-249ECA1F4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1562E9A-075C-4711-AD9E-AA757EF481D6}"/>
              </a:ext>
            </a:extLst>
          </p:cNvPr>
          <p:cNvGrpSpPr/>
          <p:nvPr/>
        </p:nvGrpSpPr>
        <p:grpSpPr>
          <a:xfrm>
            <a:off x="11784147" y="434361"/>
            <a:ext cx="37620877" cy="28237033"/>
            <a:chOff x="11784147" y="434361"/>
            <a:chExt cx="37620877" cy="2823703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D6C7EDC-76A8-4092-B3B2-8CA6A02B5D01}"/>
                </a:ext>
              </a:extLst>
            </p:cNvPr>
            <p:cNvSpPr/>
            <p:nvPr/>
          </p:nvSpPr>
          <p:spPr>
            <a:xfrm>
              <a:off x="14339152" y="14697595"/>
              <a:ext cx="32672492" cy="644073"/>
            </a:xfrm>
            <a:prstGeom prst="roundRect">
              <a:avLst/>
            </a:prstGeom>
            <a:solidFill>
              <a:srgbClr val="D2ECEC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spcCol="504000" rtlCol="0" anchor="ctr"/>
            <a:lstStyle/>
            <a:p>
              <a:pPr algn="ctr"/>
              <a:r>
                <a:rPr lang="en-GB" sz="2664" dirty="0">
                  <a:solidFill>
                    <a:schemeClr val="tx1"/>
                  </a:solidFill>
                </a:rPr>
                <a:t>Public involvement, Training </a:t>
              </a: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A3F1601-4603-4C8D-A96C-4D64057DE8A1}"/>
                </a:ext>
              </a:extLst>
            </p:cNvPr>
            <p:cNvSpPr/>
            <p:nvPr/>
          </p:nvSpPr>
          <p:spPr>
            <a:xfrm>
              <a:off x="14312921" y="434361"/>
              <a:ext cx="32698723" cy="192428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With funding from NIHR, HPRU CRTH aims to strengthen UKHSA capability and capacity to understand the impacts of exposures to chemical and radiation threats and hazards. </a:t>
              </a:r>
            </a:p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Staff at Imperial College, Kings College, MRC Toxicology Unit Cambridge and UKHSA</a:t>
              </a:r>
            </a:p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Major Stakeholders: DHSC, UKHSA, Other (e.g., academia, arms length bodies)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A9533C1-CD9D-421F-AAF1-8F2A48FC5B94}"/>
                </a:ext>
              </a:extLst>
            </p:cNvPr>
            <p:cNvSpPr/>
            <p:nvPr/>
          </p:nvSpPr>
          <p:spPr>
            <a:xfrm>
              <a:off x="21926785" y="3829795"/>
              <a:ext cx="4500000" cy="10800000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228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C1230DA-C56F-4611-8CFD-73FF672FF353}"/>
                </a:ext>
              </a:extLst>
            </p:cNvPr>
            <p:cNvSpPr/>
            <p:nvPr/>
          </p:nvSpPr>
          <p:spPr>
            <a:xfrm>
              <a:off x="27038514" y="3829795"/>
              <a:ext cx="4500000" cy="10800000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DC6CB0F-9667-47E4-98C7-7765B58E5116}"/>
                </a:ext>
              </a:extLst>
            </p:cNvPr>
            <p:cNvSpPr/>
            <p:nvPr/>
          </p:nvSpPr>
          <p:spPr>
            <a:xfrm>
              <a:off x="32246495" y="3829795"/>
              <a:ext cx="4500000" cy="10800000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07CB7D6-F1A4-42E8-BBC0-5AB89E49459D}"/>
                </a:ext>
              </a:extLst>
            </p:cNvPr>
            <p:cNvSpPr/>
            <p:nvPr/>
          </p:nvSpPr>
          <p:spPr>
            <a:xfrm>
              <a:off x="14339152" y="21456169"/>
              <a:ext cx="32661978" cy="176798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664" dirty="0">
                  <a:solidFill>
                    <a:schemeClr val="tx1"/>
                  </a:solidFill>
                </a:rPr>
                <a:t>Project results support and strengthen practice: </a:t>
              </a:r>
            </a:p>
            <a:p>
              <a:pPr algn="ctr"/>
              <a:r>
                <a:rPr lang="en-GB" sz="2664" dirty="0">
                  <a:solidFill>
                    <a:schemeClr val="tx1"/>
                  </a:solidFill>
                </a:rPr>
                <a:t>Reduction in environmental exposure related impacts on health, increased knowledge of health burden and increased risk awareness. </a:t>
              </a:r>
            </a:p>
            <a:p>
              <a:pPr algn="ctr"/>
              <a:r>
                <a:rPr lang="en-GB" sz="2664" dirty="0">
                  <a:solidFill>
                    <a:schemeClr val="tx1"/>
                  </a:solidFill>
                </a:rPr>
                <a:t>Research will benefit stakeholders relating to the need for mitigation, control and/or intervention, &amp; will improve measures to facilitate the management of emergencies and support frontline UKHSA provision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0B681AB-3422-4C60-96D3-D1ACF5EA55D8}"/>
                </a:ext>
              </a:extLst>
            </p:cNvPr>
            <p:cNvSpPr/>
            <p:nvPr/>
          </p:nvSpPr>
          <p:spPr>
            <a:xfrm>
              <a:off x="30808651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Contribution to guidelines, risk assessments &amp; policy change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37BE670-193C-4443-BA2D-09BFE79AE567}"/>
                </a:ext>
              </a:extLst>
            </p:cNvPr>
            <p:cNvSpPr/>
            <p:nvPr/>
          </p:nvSpPr>
          <p:spPr>
            <a:xfrm>
              <a:off x="14312921" y="27643890"/>
              <a:ext cx="32698723" cy="102750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Reduced health burden from exposure to chemical and radiation, threats and hazards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1844D5-B31F-4CE0-B70B-AA157BE228E4}"/>
                </a:ext>
              </a:extLst>
            </p:cNvPr>
            <p:cNvSpPr txBox="1"/>
            <p:nvPr/>
          </p:nvSpPr>
          <p:spPr>
            <a:xfrm>
              <a:off x="11807591" y="487670"/>
              <a:ext cx="2160000" cy="187097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664" dirty="0"/>
                <a:t>Inputs</a:t>
              </a:r>
            </a:p>
            <a:p>
              <a:r>
                <a:rPr lang="en-GB" sz="2664" dirty="0"/>
                <a:t>(Aim)</a:t>
              </a:r>
              <a:endParaRPr lang="en-GB" sz="2283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28C7AD-6BEF-483E-9EA4-82762C137384}"/>
                </a:ext>
              </a:extLst>
            </p:cNvPr>
            <p:cNvSpPr txBox="1"/>
            <p:nvPr/>
          </p:nvSpPr>
          <p:spPr>
            <a:xfrm>
              <a:off x="11784152" y="3191035"/>
              <a:ext cx="2160000" cy="1210810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664" dirty="0"/>
                <a:t>Activities</a:t>
              </a:r>
            </a:p>
            <a:p>
              <a:r>
                <a:rPr lang="en-GB" sz="2664" dirty="0"/>
                <a:t>(projects)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95410C2-E2E8-4863-85E5-88773DE03B56}"/>
                </a:ext>
              </a:extLst>
            </p:cNvPr>
            <p:cNvSpPr txBox="1"/>
            <p:nvPr/>
          </p:nvSpPr>
          <p:spPr>
            <a:xfrm>
              <a:off x="11784147" y="15997530"/>
              <a:ext cx="2160001" cy="23760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664" dirty="0"/>
                <a:t>Direct Outputs</a:t>
              </a:r>
            </a:p>
            <a:p>
              <a:r>
                <a:rPr lang="en-GB" sz="2664" dirty="0"/>
                <a:t>(Enablers)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00C310D-8B1F-4E1F-84C8-80BCBCA8E922}"/>
                </a:ext>
              </a:extLst>
            </p:cNvPr>
            <p:cNvSpPr txBox="1"/>
            <p:nvPr/>
          </p:nvSpPr>
          <p:spPr>
            <a:xfrm>
              <a:off x="11784149" y="19041979"/>
              <a:ext cx="2160000" cy="421771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664" dirty="0"/>
                <a:t>Desired Outcomes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1D8D76-CFB9-4C4A-9496-690BAE6AAE02}"/>
                </a:ext>
              </a:extLst>
            </p:cNvPr>
            <p:cNvSpPr txBox="1"/>
            <p:nvPr/>
          </p:nvSpPr>
          <p:spPr>
            <a:xfrm>
              <a:off x="11807591" y="24008189"/>
              <a:ext cx="2160000" cy="461637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>
              <a:defPPr>
                <a:defRPr lang="en-US"/>
              </a:defPPr>
              <a:lvl1pPr algn="ctr">
                <a:defRPr sz="1400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664" dirty="0"/>
                <a:t>Desired Impacts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62A751C-3A2B-4A4E-8447-2D6F17692E05}"/>
                </a:ext>
              </a:extLst>
            </p:cNvPr>
            <p:cNvSpPr/>
            <p:nvPr/>
          </p:nvSpPr>
          <p:spPr>
            <a:xfrm>
              <a:off x="14339152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Societal impact</a:t>
              </a: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5E794287-9B21-4426-B138-42BDBEF792B7}"/>
                </a:ext>
              </a:extLst>
            </p:cNvPr>
            <p:cNvSpPr/>
            <p:nvPr/>
          </p:nvSpPr>
          <p:spPr>
            <a:xfrm>
              <a:off x="14353531" y="2933104"/>
              <a:ext cx="32516006" cy="773699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Research Topics</a:t>
              </a:r>
            </a:p>
          </p:txBody>
        </p:sp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7E6F9B7C-2C27-4870-A010-E7EB68EF7233}"/>
                </a:ext>
              </a:extLst>
            </p:cNvPr>
            <p:cNvSpPr/>
            <p:nvPr/>
          </p:nvSpPr>
          <p:spPr>
            <a:xfrm rot="16200000">
              <a:off x="9145431" y="8790485"/>
              <a:ext cx="11126472" cy="687742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Research Themes</a:t>
              </a:r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F98D94FB-7FD3-49A6-B995-410FF59586F7}"/>
                </a:ext>
              </a:extLst>
            </p:cNvPr>
            <p:cNvSpPr/>
            <p:nvPr/>
          </p:nvSpPr>
          <p:spPr>
            <a:xfrm>
              <a:off x="15258551" y="10143820"/>
              <a:ext cx="31534652" cy="2086827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6" spcCol="1080000" rtlCol="0" anchor="ctr"/>
            <a:lstStyle/>
            <a:p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3508010-74D9-43F8-95D4-FB06386E894E}"/>
                </a:ext>
              </a:extLst>
            </p:cNvPr>
            <p:cNvSpPr txBox="1"/>
            <p:nvPr/>
          </p:nvSpPr>
          <p:spPr>
            <a:xfrm>
              <a:off x="27488514" y="10611233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T3.P2 Occupational exposure to ionising radiation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29499B-E0EF-447D-B426-EB9C0520B46A}"/>
                </a:ext>
              </a:extLst>
            </p:cNvPr>
            <p:cNvSpPr txBox="1"/>
            <p:nvPr/>
          </p:nvSpPr>
          <p:spPr>
            <a:xfrm>
              <a:off x="22376785" y="10611233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T3.1 Mutagenesis and toxicology in 3D cell systems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BC67B61-9BEC-4329-AA22-10B0C05BC30C}"/>
                </a:ext>
              </a:extLst>
            </p:cNvPr>
            <p:cNvSpPr txBox="1"/>
            <p:nvPr/>
          </p:nvSpPr>
          <p:spPr>
            <a:xfrm>
              <a:off x="32696495" y="10611233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T3.P3 Exposures and health effects near brownfield sites</a:t>
              </a:r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735666CC-04D6-4812-B068-788A28F331A4}"/>
                </a:ext>
              </a:extLst>
            </p:cNvPr>
            <p:cNvSpPr/>
            <p:nvPr/>
          </p:nvSpPr>
          <p:spPr>
            <a:xfrm>
              <a:off x="15113406" y="6611000"/>
              <a:ext cx="31679798" cy="3280681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6" spcCol="1080000" rtlCol="0" anchor="ctr"/>
            <a:lstStyle/>
            <a:p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1EDF020-E661-4BCD-AD8A-FC6BDFA0B948}"/>
                </a:ext>
              </a:extLst>
            </p:cNvPr>
            <p:cNvSpPr txBox="1"/>
            <p:nvPr/>
          </p:nvSpPr>
          <p:spPr>
            <a:xfrm>
              <a:off x="22376785" y="7675340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T2.P1 Exposure and risk markers in medical uses of ionising radiation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1D1927A-3C11-4348-8F3E-D76C01C22264}"/>
                </a:ext>
              </a:extLst>
            </p:cNvPr>
            <p:cNvSpPr txBox="1"/>
            <p:nvPr/>
          </p:nvSpPr>
          <p:spPr>
            <a:xfrm>
              <a:off x="27488514" y="7675340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T2.P2 Pathways and biomarkers of mixtures of chemical exposures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780EFA1-E6B6-49CE-B52C-5951A29A24CD}"/>
                </a:ext>
              </a:extLst>
            </p:cNvPr>
            <p:cNvSpPr txBox="1"/>
            <p:nvPr/>
          </p:nvSpPr>
          <p:spPr>
            <a:xfrm>
              <a:off x="32696495" y="7081340"/>
              <a:ext cx="3600000" cy="2340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T2.P3 Biomarkers of potential chemical exposures in populations living in new housing developments built on brownfield sites</a:t>
              </a:r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FE6CD20F-7084-4A77-B724-04F325FADB8D}"/>
                </a:ext>
              </a:extLst>
            </p:cNvPr>
            <p:cNvSpPr/>
            <p:nvPr/>
          </p:nvSpPr>
          <p:spPr>
            <a:xfrm>
              <a:off x="15225073" y="3916358"/>
              <a:ext cx="31568129" cy="2505779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6" spcCol="1080000" rtlCol="0" anchor="ctr"/>
            <a:lstStyle/>
            <a:p>
              <a:pPr algn="ctr"/>
              <a:endParaRPr lang="en-GB" sz="2283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6EDF618-5616-4C1D-A4DE-EE3FB3B53B11}"/>
                </a:ext>
              </a:extLst>
            </p:cNvPr>
            <p:cNvSpPr txBox="1"/>
            <p:nvPr/>
          </p:nvSpPr>
          <p:spPr>
            <a:xfrm>
              <a:off x="22376785" y="4593247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GB" sz="2400" dirty="0"/>
                <a:t>T1.P1. Nuclear installations and childhood cancer</a:t>
              </a:r>
              <a:endParaRPr lang="en-GB" sz="20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C831ABE-92F4-4678-A004-039607E87550}"/>
                </a:ext>
              </a:extLst>
            </p:cNvPr>
            <p:cNvSpPr txBox="1"/>
            <p:nvPr/>
          </p:nvSpPr>
          <p:spPr>
            <a:xfrm>
              <a:off x="27488514" y="4413247"/>
              <a:ext cx="3600000" cy="151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GB" sz="2400" dirty="0"/>
                <a:t>T1.P2 Ionising radiation adverse outcome pathways for circulatory diseases and ageing</a:t>
              </a:r>
              <a:endParaRPr lang="en-GB" sz="20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393ED16-C6F4-477A-A776-396FE75E4812}"/>
                </a:ext>
              </a:extLst>
            </p:cNvPr>
            <p:cNvSpPr txBox="1"/>
            <p:nvPr/>
          </p:nvSpPr>
          <p:spPr>
            <a:xfrm>
              <a:off x="32696495" y="4593247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T1.P3 Health risks associated with mobile phones and police radios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660ECC5C-697B-468A-BB5D-0086F49EE920}"/>
                </a:ext>
              </a:extLst>
            </p:cNvPr>
            <p:cNvSpPr/>
            <p:nvPr/>
          </p:nvSpPr>
          <p:spPr>
            <a:xfrm>
              <a:off x="26816619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Public Engagement  and involvement activities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24C9DCE9-D0AD-4204-BA05-B4A8D4B997C7}"/>
                </a:ext>
              </a:extLst>
            </p:cNvPr>
            <p:cNvSpPr/>
            <p:nvPr/>
          </p:nvSpPr>
          <p:spPr>
            <a:xfrm>
              <a:off x="30960957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Stakeholder workshops and public webinars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BF0D7E1D-0613-4E74-BAAD-3AE5B6043030}"/>
                </a:ext>
              </a:extLst>
            </p:cNvPr>
            <p:cNvSpPr/>
            <p:nvPr/>
          </p:nvSpPr>
          <p:spPr>
            <a:xfrm>
              <a:off x="35105295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Information in plain English for stakeholders 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D5CFE4AE-B264-4A06-A498-DBDFF7C6FFFF}"/>
                </a:ext>
              </a:extLst>
            </p:cNvPr>
            <p:cNvSpPr/>
            <p:nvPr/>
          </p:nvSpPr>
          <p:spPr>
            <a:xfrm>
              <a:off x="39249633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Detailed reports for major Stakeholders and decision makers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5D1A5B97-337E-4147-B72F-1FC43CD87CAE}"/>
                </a:ext>
              </a:extLst>
            </p:cNvPr>
            <p:cNvSpPr/>
            <p:nvPr/>
          </p:nvSpPr>
          <p:spPr>
            <a:xfrm>
              <a:off x="14339152" y="16046131"/>
              <a:ext cx="3662123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Engagement with policy-makers, industry, and professionals.</a:t>
              </a: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D6529347-0193-4037-B496-0814A8C68F4A}"/>
                </a:ext>
              </a:extLst>
            </p:cNvPr>
            <p:cNvSpPr/>
            <p:nvPr/>
          </p:nvSpPr>
          <p:spPr>
            <a:xfrm>
              <a:off x="14339152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Increased research capacity.  Staff trained and career progression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9BA64621-1F31-476B-8507-D5B8F67E1DAD}"/>
                </a:ext>
              </a:extLst>
            </p:cNvPr>
            <p:cNvSpPr/>
            <p:nvPr/>
          </p:nvSpPr>
          <p:spPr>
            <a:xfrm>
              <a:off x="19047413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Policy makers and Practitioners aware of research outputs and evidence used in health systems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537654C5-E818-40E5-8950-0965F9BF99AD}"/>
                </a:ext>
              </a:extLst>
            </p:cNvPr>
            <p:cNvSpPr/>
            <p:nvPr/>
          </p:nvSpPr>
          <p:spPr>
            <a:xfrm>
              <a:off x="23755674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Insights into the potential health impacts of ionising and non-ionising radiations</a:t>
              </a: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3BED915-9A2C-4656-807A-C06320778DC9}"/>
                </a:ext>
              </a:extLst>
            </p:cNvPr>
            <p:cNvSpPr/>
            <p:nvPr/>
          </p:nvSpPr>
          <p:spPr>
            <a:xfrm>
              <a:off x="28463935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Identification, validation and quantification of biomarkers of exposure and the early and long terms effects of exposure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2C381225-C274-487B-AF3C-187A0ED6A966}"/>
                </a:ext>
              </a:extLst>
            </p:cNvPr>
            <p:cNvSpPr/>
            <p:nvPr/>
          </p:nvSpPr>
          <p:spPr>
            <a:xfrm>
              <a:off x="19828985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Economic impact</a:t>
              </a: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72D73C77-25CE-42C4-9CA6-8FBC429D2179}"/>
                </a:ext>
              </a:extLst>
            </p:cNvPr>
            <p:cNvSpPr/>
            <p:nvPr/>
          </p:nvSpPr>
          <p:spPr>
            <a:xfrm>
              <a:off x="30808651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>
                  <a:solidFill>
                    <a:schemeClr val="tx1"/>
                  </a:solidFill>
                </a:rPr>
                <a:t>Policy </a:t>
              </a:r>
              <a:r>
                <a:rPr lang="en-GB" sz="3044" dirty="0">
                  <a:solidFill>
                    <a:schemeClr val="tx1"/>
                  </a:solidFill>
                </a:rPr>
                <a:t>impact</a:t>
              </a:r>
            </a:p>
          </p:txBody>
        </p: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C0170569-C594-4009-8E5E-0D36FEBC6303}"/>
                </a:ext>
              </a:extLst>
            </p:cNvPr>
            <p:cNvSpPr/>
            <p:nvPr/>
          </p:nvSpPr>
          <p:spPr>
            <a:xfrm>
              <a:off x="19828985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0" dirty="0">
                  <a:solidFill>
                    <a:schemeClr val="tx1"/>
                  </a:solidFill>
                </a:rPr>
                <a:t>Healthcare cost savings. </a:t>
              </a:r>
            </a:p>
            <a:p>
              <a:pPr algn="ctr"/>
              <a:r>
                <a:rPr lang="en-GB" sz="3040" dirty="0">
                  <a:solidFill>
                    <a:schemeClr val="tx1"/>
                  </a:solidFill>
                </a:rPr>
                <a:t>Cost-effectiveness of mitigation, control and/or intervention</a:t>
              </a:r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89FC8195-07C2-4607-9EE9-F96B5BECC026}"/>
                </a:ext>
              </a:extLst>
            </p:cNvPr>
            <p:cNvSpPr/>
            <p:nvPr/>
          </p:nvSpPr>
          <p:spPr>
            <a:xfrm>
              <a:off x="14339152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Reduced health burden from exposure to chemical, radiation threats and hazards</a:t>
              </a: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AD5329F-36ED-41D5-B80D-F9F22CEC0F79}"/>
                </a:ext>
              </a:extLst>
            </p:cNvPr>
            <p:cNvSpPr/>
            <p:nvPr/>
          </p:nvSpPr>
          <p:spPr>
            <a:xfrm>
              <a:off x="36298484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Scientific impact</a:t>
              </a: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C3A1F35-272C-408E-9607-A59E1A61739F}"/>
                </a:ext>
              </a:extLst>
            </p:cNvPr>
            <p:cNvSpPr/>
            <p:nvPr/>
          </p:nvSpPr>
          <p:spPr>
            <a:xfrm>
              <a:off x="37422392" y="3829795"/>
              <a:ext cx="4500000" cy="10800000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906DBDA-66AF-4120-B675-B671FEA0256E}"/>
                </a:ext>
              </a:extLst>
            </p:cNvPr>
            <p:cNvSpPr txBox="1"/>
            <p:nvPr/>
          </p:nvSpPr>
          <p:spPr>
            <a:xfrm>
              <a:off x="37872392" y="4593247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T1.P4 Potential effects of sunlight on cardiometabolic health</a:t>
              </a:r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4237F933-D209-4168-84FA-502FF7FE7158}"/>
                </a:ext>
              </a:extLst>
            </p:cNvPr>
            <p:cNvSpPr/>
            <p:nvPr/>
          </p:nvSpPr>
          <p:spPr>
            <a:xfrm>
              <a:off x="42511644" y="3829795"/>
              <a:ext cx="4500000" cy="10800000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D073E9B-47FD-44C5-885E-1301BB91F490}"/>
                </a:ext>
              </a:extLst>
            </p:cNvPr>
            <p:cNvSpPr txBox="1"/>
            <p:nvPr/>
          </p:nvSpPr>
          <p:spPr>
            <a:xfrm>
              <a:off x="37872392" y="10611233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T3.P4 Gut microbiome mediation of toxicity of environmental pollutants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9072A06-88EA-4CEE-9B80-CF5679DE0500}"/>
                </a:ext>
              </a:extLst>
            </p:cNvPr>
            <p:cNvSpPr txBox="1"/>
            <p:nvPr/>
          </p:nvSpPr>
          <p:spPr>
            <a:xfrm>
              <a:off x="42823702" y="10611233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T3.P5 Pesticide toxicity</a:t>
              </a:r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3A4BD3E9-C43E-4AA1-845D-0F03DE562DAD}"/>
                </a:ext>
              </a:extLst>
            </p:cNvPr>
            <p:cNvSpPr/>
            <p:nvPr/>
          </p:nvSpPr>
          <p:spPr>
            <a:xfrm>
              <a:off x="22672281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PhD and Early Research Career training </a:t>
              </a:r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C558DFDD-6920-4580-9F58-AFA0C30E5C1C}"/>
                </a:ext>
              </a:extLst>
            </p:cNvPr>
            <p:cNvSpPr/>
            <p:nvPr/>
          </p:nvSpPr>
          <p:spPr>
            <a:xfrm>
              <a:off x="43393974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Scientific Papers in peer-reviewed literature</a:t>
              </a: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C917BE98-99FA-44B1-9067-D936FFEB7CCD}"/>
                </a:ext>
              </a:extLst>
            </p:cNvPr>
            <p:cNvSpPr/>
            <p:nvPr/>
          </p:nvSpPr>
          <p:spPr>
            <a:xfrm>
              <a:off x="37880457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Strengthened evidence base for health protection leading to updated advice to stakeholders and policy development as needed</a:t>
              </a:r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6650E242-C2EA-4BB3-963F-EF4467BAC98F}"/>
                </a:ext>
              </a:extLst>
            </p:cNvPr>
            <p:cNvSpPr/>
            <p:nvPr/>
          </p:nvSpPr>
          <p:spPr>
            <a:xfrm>
              <a:off x="33172196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Growing evidence base for mechanisms of action of environmental toxic agents, and how to decontaminate or alleviate exposure</a:t>
              </a:r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7F051132-50C0-41AA-86E8-772F6AFD2BEF}"/>
                </a:ext>
              </a:extLst>
            </p:cNvPr>
            <p:cNvSpPr/>
            <p:nvPr/>
          </p:nvSpPr>
          <p:spPr>
            <a:xfrm>
              <a:off x="41788318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Environmental impact</a:t>
              </a: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AD65F774-58DD-4F66-839B-F7BEBB8EAA97}"/>
                </a:ext>
              </a:extLst>
            </p:cNvPr>
            <p:cNvSpPr/>
            <p:nvPr/>
          </p:nvSpPr>
          <p:spPr>
            <a:xfrm>
              <a:off x="36298484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Contribution to evidence base</a:t>
              </a:r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6DE6D429-B7F9-4354-9573-36CEFD16B8D2}"/>
                </a:ext>
              </a:extLst>
            </p:cNvPr>
            <p:cNvSpPr/>
            <p:nvPr/>
          </p:nvSpPr>
          <p:spPr>
            <a:xfrm>
              <a:off x="41788318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Adoption of interventions to protect the environment </a:t>
              </a:r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08EEB550-D226-4C27-8CF1-F9403EBAA91D}"/>
                </a:ext>
              </a:extLst>
            </p:cNvPr>
            <p:cNvSpPr/>
            <p:nvPr/>
          </p:nvSpPr>
          <p:spPr>
            <a:xfrm>
              <a:off x="42588717" y="19150069"/>
              <a:ext cx="4422927" cy="2055007"/>
            </a:xfrm>
            <a:prstGeom prst="roundRect">
              <a:avLst/>
            </a:prstGeom>
            <a:solidFill>
              <a:srgbClr val="E0E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Refined and improved health risk evaluation and in providing health protection advice and guidance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8D01127-5D9C-4C94-8F78-05D4721D113D}"/>
                </a:ext>
              </a:extLst>
            </p:cNvPr>
            <p:cNvSpPr txBox="1"/>
            <p:nvPr/>
          </p:nvSpPr>
          <p:spPr>
            <a:xfrm>
              <a:off x="15391974" y="7348734"/>
              <a:ext cx="6001230" cy="18052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>
                  <a:solidFill>
                    <a:srgbClr val="7F7F7F"/>
                  </a:solidFill>
                </a:rPr>
                <a:t>2. </a:t>
              </a:r>
            </a:p>
            <a:p>
              <a:r>
                <a:rPr lang="en-GB" sz="2400" dirty="0">
                  <a:solidFill>
                    <a:schemeClr val="bg1">
                      <a:lumMod val="50000"/>
                    </a:schemeClr>
                  </a:solidFill>
                </a:rPr>
                <a:t>Biomarkers of exposure, effect and susceptibility to chemical and radiation exposures</a:t>
              </a:r>
              <a:endParaRPr lang="en-GB" sz="2400" dirty="0">
                <a:solidFill>
                  <a:srgbClr val="7F7F7F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0236C0C-C0D8-4E8E-88E3-D5E72A7114EF}"/>
                </a:ext>
              </a:extLst>
            </p:cNvPr>
            <p:cNvSpPr txBox="1"/>
            <p:nvPr/>
          </p:nvSpPr>
          <p:spPr>
            <a:xfrm>
              <a:off x="15159590" y="4266641"/>
              <a:ext cx="6622717" cy="18052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>
                  <a:solidFill>
                    <a:srgbClr val="7F7F7F"/>
                  </a:solidFill>
                </a:rPr>
                <a:t>1. </a:t>
              </a:r>
            </a:p>
            <a:p>
              <a:r>
                <a:rPr lang="en-GB" sz="2400" dirty="0">
                  <a:solidFill>
                    <a:srgbClr val="7F7F7F"/>
                  </a:solidFill>
                </a:rPr>
                <a:t>Adverse outcome pathways and exposure-response relationships for ionising and non-ionising radiation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8286370-AD1A-4D68-B81D-856743186990}"/>
                </a:ext>
              </a:extLst>
            </p:cNvPr>
            <p:cNvSpPr txBox="1"/>
            <p:nvPr/>
          </p:nvSpPr>
          <p:spPr>
            <a:xfrm>
              <a:off x="15151518" y="10284627"/>
              <a:ext cx="6355986" cy="18052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>
                  <a:solidFill>
                    <a:srgbClr val="7F7F7F"/>
                  </a:solidFill>
                </a:rPr>
                <a:t>3.</a:t>
              </a:r>
            </a:p>
            <a:p>
              <a:r>
                <a:rPr lang="en-GB" sz="2400" dirty="0">
                  <a:solidFill>
                    <a:srgbClr val="7F7F7F"/>
                  </a:solidFill>
                </a:rPr>
                <a:t>In vitro testing and integration with epidemiological data</a:t>
              </a: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6706C9ED-B307-4518-9507-BA5A16FF6A3E}"/>
                </a:ext>
              </a:extLst>
            </p:cNvPr>
            <p:cNvSpPr/>
            <p:nvPr/>
          </p:nvSpPr>
          <p:spPr>
            <a:xfrm>
              <a:off x="15245851" y="12491354"/>
              <a:ext cx="31534652" cy="2086827"/>
            </a:xfrm>
            <a:prstGeom prst="roundRect">
              <a:avLst/>
            </a:prstGeom>
            <a:solidFill>
              <a:srgbClr val="97D5D2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6" spcCol="1080000" rtlCol="0" anchor="ctr"/>
            <a:lstStyle/>
            <a:p>
              <a:endParaRPr lang="en-GB" sz="2664" dirty="0">
                <a:solidFill>
                  <a:srgbClr val="7F7F7F"/>
                </a:solidFill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C016564-191D-4ACE-9547-5069BE5E225E}"/>
                </a:ext>
              </a:extLst>
            </p:cNvPr>
            <p:cNvSpPr txBox="1"/>
            <p:nvPr/>
          </p:nvSpPr>
          <p:spPr>
            <a:xfrm>
              <a:off x="15303918" y="12632161"/>
              <a:ext cx="6585799" cy="180521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>
                  <a:solidFill>
                    <a:srgbClr val="7F7F7F"/>
                  </a:solidFill>
                </a:rPr>
                <a:t>4. </a:t>
              </a:r>
            </a:p>
            <a:p>
              <a:r>
                <a:rPr lang="en-GB" sz="2400" dirty="0">
                  <a:solidFill>
                    <a:srgbClr val="7F7F7F"/>
                  </a:solidFill>
                </a:rPr>
                <a:t>Neurotoxins &amp; high toxicity agents (HTA)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44DECB20-9793-4F03-B202-0A91B6F12275}"/>
                </a:ext>
              </a:extLst>
            </p:cNvPr>
            <p:cNvSpPr txBox="1"/>
            <p:nvPr/>
          </p:nvSpPr>
          <p:spPr>
            <a:xfrm>
              <a:off x="37872392" y="7495340"/>
              <a:ext cx="3600000" cy="151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T2.P4 Biomarkers of early-life exposures and neurodevelopmental outcomes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D4F21AC-FB95-4E25-AEAC-968A82218981}"/>
                </a:ext>
              </a:extLst>
            </p:cNvPr>
            <p:cNvSpPr txBox="1"/>
            <p:nvPr/>
          </p:nvSpPr>
          <p:spPr>
            <a:xfrm>
              <a:off x="22376785" y="12958767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T4.P1 </a:t>
              </a:r>
              <a:r>
                <a:rPr lang="pt-BR" sz="2400" dirty="0"/>
                <a:t>Novel screens for environmental neurotoxins</a:t>
              </a:r>
              <a:endParaRPr lang="en-GB" sz="2400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7122321-AD98-4FBF-A510-A8886289F7EA}"/>
                </a:ext>
              </a:extLst>
            </p:cNvPr>
            <p:cNvSpPr txBox="1"/>
            <p:nvPr/>
          </p:nvSpPr>
          <p:spPr>
            <a:xfrm>
              <a:off x="27488514" y="12778767"/>
              <a:ext cx="3600000" cy="151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T4.P2 Identification and validation of novel simulants of CWAs and toxic industrial chemicals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5A919CAE-8B6C-481B-BE87-07FA4095F68F}"/>
                </a:ext>
              </a:extLst>
            </p:cNvPr>
            <p:cNvSpPr txBox="1"/>
            <p:nvPr/>
          </p:nvSpPr>
          <p:spPr>
            <a:xfrm>
              <a:off x="32696495" y="12958767"/>
              <a:ext cx="3600000" cy="115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T4.P3 Detection of HTAs in water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84F699F-06E2-4752-987F-8F04EC9A394B}"/>
                </a:ext>
              </a:extLst>
            </p:cNvPr>
            <p:cNvSpPr txBox="1"/>
            <p:nvPr/>
          </p:nvSpPr>
          <p:spPr>
            <a:xfrm>
              <a:off x="37872392" y="12778767"/>
              <a:ext cx="3600000" cy="1512000"/>
            </a:xfrm>
            <a:prstGeom prst="roundRect">
              <a:avLst/>
            </a:prstGeom>
            <a:solidFill>
              <a:srgbClr val="97D5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>
              <a:defPPr>
                <a:defRPr lang="en-US"/>
              </a:defPPr>
              <a:lvl1pPr algn="ctr">
                <a:defRPr sz="1000"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dirty="0"/>
                <a:t>T4.P4 Clearance of neurotoxins and other highly toxic chemicals from the environment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49640C8C-E51E-4C23-88AE-A12045BEFA91}"/>
                </a:ext>
              </a:extLst>
            </p:cNvPr>
            <p:cNvSpPr/>
            <p:nvPr/>
          </p:nvSpPr>
          <p:spPr>
            <a:xfrm>
              <a:off x="18527943" y="16046131"/>
              <a:ext cx="3617670" cy="2376000"/>
            </a:xfrm>
            <a:prstGeom prst="roundRect">
              <a:avLst/>
            </a:prstGeom>
            <a:solidFill>
              <a:srgbClr val="92D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93" dirty="0">
                  <a:solidFill>
                    <a:schemeClr val="tx1"/>
                  </a:solidFill>
                </a:rPr>
                <a:t>Contribution to expert committees (e.g., Committee on Medical Aspects of Radiation in the Environment) </a:t>
              </a:r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08DFE6F6-E0EA-41BD-ADED-CD1036556E03}"/>
                </a:ext>
              </a:extLst>
            </p:cNvPr>
            <p:cNvSpPr/>
            <p:nvPr/>
          </p:nvSpPr>
          <p:spPr>
            <a:xfrm>
              <a:off x="25318818" y="25035640"/>
              <a:ext cx="5223326" cy="2024236"/>
            </a:xfrm>
            <a:prstGeom prst="roundRect">
              <a:avLst/>
            </a:prstGeom>
            <a:solidFill>
              <a:srgbClr val="D67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Contribution to regulatory agenda; radiation and chemical exposures </a:t>
              </a: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7FC0BAFC-1428-4899-9BC9-BBD2FB4537CE}"/>
                </a:ext>
              </a:extLst>
            </p:cNvPr>
            <p:cNvSpPr/>
            <p:nvPr/>
          </p:nvSpPr>
          <p:spPr>
            <a:xfrm>
              <a:off x="25318818" y="24008152"/>
              <a:ext cx="5223326" cy="685002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44" dirty="0">
                  <a:solidFill>
                    <a:schemeClr val="tx1"/>
                  </a:solidFill>
                </a:rPr>
                <a:t>Regulatory impact</a:t>
              </a:r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C26DC47D-AEDF-4C3B-AFBA-C3C228A82F4B}"/>
                </a:ext>
              </a:extLst>
            </p:cNvPr>
            <p:cNvSpPr/>
            <p:nvPr/>
          </p:nvSpPr>
          <p:spPr>
            <a:xfrm rot="16200000">
              <a:off x="34256576" y="13476117"/>
              <a:ext cx="28136896" cy="2160000"/>
            </a:xfrm>
            <a:prstGeom prst="roundRect">
              <a:avLst/>
            </a:prstGeom>
            <a:gradFill flip="none" rotWithShape="1">
              <a:gsLst>
                <a:gs pos="0">
                  <a:srgbClr val="404040"/>
                </a:gs>
                <a:gs pos="50000">
                  <a:srgbClr val="404040">
                    <a:tint val="44500"/>
                    <a:satMod val="160000"/>
                  </a:srgbClr>
                </a:gs>
                <a:gs pos="100000">
                  <a:srgbClr val="40404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660" dirty="0">
                  <a:solidFill>
                    <a:schemeClr val="bg1"/>
                  </a:solidFill>
                </a:rPr>
                <a:t>Knowledge Mobilisation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155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E8F30D2FE714AA9CA6B31E9C1EFC9" ma:contentTypeVersion="2" ma:contentTypeDescription="Create a new document." ma:contentTypeScope="" ma:versionID="382164d1195a15023b2964f7d52ac377">
  <xsd:schema xmlns:xsd="http://www.w3.org/2001/XMLSchema" xmlns:xs="http://www.w3.org/2001/XMLSchema" xmlns:p="http://schemas.microsoft.com/office/2006/metadata/properties" xmlns:ns3="c2aa0501-c341-40a5-98ab-23420fc3e837" targetNamespace="http://schemas.microsoft.com/office/2006/metadata/properties" ma:root="true" ma:fieldsID="66b78983825d42c7d6e5c0bd4b10249b" ns3:_="">
    <xsd:import namespace="c2aa0501-c341-40a5-98ab-23420fc3e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a0501-c341-40a5-98ab-23420fc3e8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BC1E08-1ADC-4B96-BA4F-01BDB4CAFD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aa0501-c341-40a5-98ab-23420fc3e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2247D1-2B34-4DBD-945A-4FAA9F3458C2}">
  <ds:schemaRefs>
    <ds:schemaRef ds:uri="c2aa0501-c341-40a5-98ab-23420fc3e837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213B8B-A64D-4668-9D25-BE5172CA6D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3902</TotalTime>
  <Words>621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Mableson, Hayley</dc:creator>
  <cp:lastModifiedBy>Kerry Broom</cp:lastModifiedBy>
  <cp:revision>83</cp:revision>
  <cp:lastPrinted>2019-11-20T11:18:30Z</cp:lastPrinted>
  <dcterms:created xsi:type="dcterms:W3CDTF">2019-11-15T11:46:38Z</dcterms:created>
  <dcterms:modified xsi:type="dcterms:W3CDTF">2022-11-02T13:51:39Z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0x010100743E8F30D2FE714AA9CA6B31E9C1EFC9</vt:lpwstr>
  </property>
</Properties>
</file>